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5"/>
  </p:notesMasterIdLst>
  <p:sldIdLst>
    <p:sldId id="297" r:id="rId2"/>
    <p:sldId id="257" r:id="rId3"/>
    <p:sldId id="258" r:id="rId4"/>
    <p:sldId id="301" r:id="rId5"/>
    <p:sldId id="302" r:id="rId6"/>
    <p:sldId id="259" r:id="rId7"/>
    <p:sldId id="304" r:id="rId8"/>
    <p:sldId id="306" r:id="rId9"/>
    <p:sldId id="294" r:id="rId10"/>
    <p:sldId id="295" r:id="rId11"/>
    <p:sldId id="307" r:id="rId12"/>
    <p:sldId id="308" r:id="rId13"/>
    <p:sldId id="276" r:id="rId14"/>
  </p:sldIdLst>
  <p:sldSz cx="9144000" cy="5143500" type="screen16x9"/>
  <p:notesSz cx="6858000" cy="9144000"/>
  <p:embeddedFontLst>
    <p:embeddedFont>
      <p:font typeface="Raleway" charset="0"/>
      <p:regular r:id="rId16"/>
      <p:bold r:id="rId17"/>
    </p:embeddedFont>
    <p:embeddedFont>
      <p:font typeface="Lato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A1A1A"/>
    <a:srgbClr val="E9EDE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-846" y="-102"/>
      </p:cViewPr>
      <p:guideLst>
        <p:guide orient="horz" pos="1620"/>
        <p:guide pos="29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d9c67055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d9c67055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/>
          <a:srcRect l="9050" t="12064" r="54351" b="26446"/>
          <a:stretch>
            <a:fillRect/>
          </a:stretch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/>
          <a:srcRect l="31883" t="8096" r="25713"/>
          <a:stretch>
            <a:fillRect/>
          </a:stretch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/>
          <a:srcRect b="25076"/>
          <a:stretch>
            <a:fillRect/>
          </a:stretch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/>
            <a:srcRect t="4362" b="4371"/>
            <a:stretch>
              <a:fillRect/>
            </a:stretch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 panose="020F0502020204030203"/>
              <a:buChar char="●"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6523" y="1828799"/>
            <a:ext cx="7035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8000">
                  <a:solidFill>
                    <a:schemeClr val="bg1"/>
                  </a:solidFill>
                  <a:prstDash val="solid"/>
                  <a:miter lim="800000"/>
                </a:ln>
                <a:noFill/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The BRAIN Chips</a:t>
            </a:r>
            <a:r>
              <a:rPr lang="en-US" sz="4800" b="1" dirty="0" smtClean="0">
                <a:ln w="18000">
                  <a:solidFill>
                    <a:schemeClr val="bg1"/>
                  </a:solidFill>
                  <a:prstDash val="solid"/>
                  <a:miter lim="800000"/>
                </a:ln>
                <a:noFill/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! </a:t>
            </a:r>
            <a:endParaRPr lang="en-US" sz="4800" b="1" dirty="0">
              <a:ln w="18000">
                <a:solidFill>
                  <a:schemeClr val="bg1"/>
                </a:solidFill>
                <a:prstDash val="solid"/>
                <a:miter lim="800000"/>
              </a:ln>
              <a:noFill/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7925" y="4077149"/>
            <a:ext cx="2216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n w="18000">
                  <a:solidFill>
                    <a:schemeClr val="bg1"/>
                  </a:solidFill>
                  <a:prstDash val="solid"/>
                  <a:miter lim="800000"/>
                </a:ln>
                <a:solidFill>
                  <a:srgbClr val="1A1A1A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Devika Ravi</a:t>
            </a:r>
            <a:endParaRPr lang="en-US" sz="2000" dirty="0">
              <a:solidFill>
                <a:srgbClr val="1A1A1A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0" descr="brain-hack_1200x6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6939" y="-129092"/>
            <a:ext cx="4312836" cy="2388198"/>
          </a:xfrm>
          <a:prstGeom prst="rect">
            <a:avLst/>
          </a:prstGeom>
        </p:spPr>
      </p:pic>
      <p:sp>
        <p:nvSpPr>
          <p:cNvPr id="151" name="Google Shape;151;p20"/>
          <p:cNvSpPr txBox="1">
            <a:spLocks noGrp="1"/>
          </p:cNvSpPr>
          <p:nvPr>
            <p:ph type="ctrTitle"/>
          </p:nvPr>
        </p:nvSpPr>
        <p:spPr>
          <a:xfrm>
            <a:off x="740373" y="559883"/>
            <a:ext cx="7612380" cy="489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IN" sz="2800" dirty="0">
                <a:latin typeface="Raleway" panose="020B0503030101060003" charset="0"/>
                <a:cs typeface="Raleway" panose="020B0503030101060003" charset="0"/>
                <a:sym typeface="+mn-ea"/>
              </a:rPr>
              <a:t>The UGLY</a:t>
            </a:r>
            <a:endParaRPr lang="en-IN" altLang="en-US" sz="2800" dirty="0">
              <a:latin typeface="Raleway" panose="020B0503030101060003" charset="0"/>
              <a:cs typeface="Raleway" panose="020B0503030101060003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75335" y="1388626"/>
            <a:ext cx="74327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1800" dirty="0" smtClean="0">
                <a:latin typeface="Raleway" charset="0"/>
              </a:rPr>
              <a:t>R</a:t>
            </a:r>
            <a:r>
              <a:rPr lang="en-US" sz="1800" dirty="0" smtClean="0">
                <a:latin typeface="Raleway" charset="0"/>
                <a:cs typeface="Raleway" panose="020B0503030101060003" charset="0"/>
                <a:sym typeface="+mn-ea"/>
              </a:rPr>
              <a:t>isk of hacking.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1800" dirty="0" smtClean="0">
              <a:latin typeface="Raleway" charset="0"/>
              <a:cs typeface="Raleway" panose="020B0503030101060003" charset="0"/>
              <a:sym typeface="+mn-ea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1800" dirty="0" smtClean="0">
                <a:latin typeface="Raleway" charset="0"/>
                <a:cs typeface="Raleway" panose="020B0503030101060003" charset="0"/>
                <a:sym typeface="+mn-ea"/>
              </a:rPr>
              <a:t>Computer viruses infecting humans.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1800" dirty="0" smtClean="0">
              <a:latin typeface="Raleway" charset="0"/>
              <a:cs typeface="Raleway" panose="020B0503030101060003" charset="0"/>
              <a:sym typeface="+mn-ea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1800" dirty="0" smtClean="0">
                <a:latin typeface="Raleway" charset="0"/>
              </a:rPr>
              <a:t>Dependency on brain chip.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1800" dirty="0" smtClean="0">
              <a:latin typeface="Raleway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1800" dirty="0" smtClean="0">
                <a:latin typeface="Raleway" charset="0"/>
                <a:cs typeface="Raleway" panose="020B0503030101060003" charset="0"/>
                <a:sym typeface="+mn-ea"/>
              </a:rPr>
              <a:t>Societal division.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1800" dirty="0" smtClean="0">
              <a:latin typeface="Raleway" charset="0"/>
              <a:cs typeface="Raleway" panose="020B0503030101060003" charset="0"/>
              <a:sym typeface="+mn-ea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1800" dirty="0" smtClean="0">
                <a:latin typeface="Raleway" charset="0"/>
                <a:cs typeface="Raleway" panose="020B0503030101060003" charset="0"/>
                <a:sym typeface="+mn-ea"/>
              </a:rPr>
              <a:t>The affordability issue: potential for socioeconomic inequality.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1800" dirty="0" smtClean="0">
              <a:latin typeface="Raleway" charset="0"/>
              <a:cs typeface="Raleway" panose="020B0503030101060003" charset="0"/>
              <a:sym typeface="+mn-ea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sz="1800" smtClean="0">
                <a:latin typeface="Raleway" charset="0"/>
                <a:cs typeface="Raleway" panose="020B0503030101060003" charset="0"/>
                <a:sym typeface="+mn-ea"/>
              </a:rPr>
              <a:t>Potential negative business practice</a:t>
            </a:r>
            <a:r>
              <a:rPr lang="en-US" sz="1800" dirty="0" smtClean="0">
                <a:latin typeface="Raleway" charset="0"/>
                <a:cs typeface="Raleway" panose="020B0503030101060003" charset="0"/>
                <a:sym typeface="+mn-ea"/>
              </a:rPr>
              <a:t>s.</a:t>
            </a:r>
            <a:endParaRPr sz="1800" smtClean="0">
              <a:latin typeface="Raleway" charset="0"/>
              <a:cs typeface="Raleway" panose="020B0503030101060003" charset="0"/>
              <a:sym typeface="+mn-ea"/>
            </a:endParaRPr>
          </a:p>
        </p:txBody>
      </p:sp>
      <p:pic>
        <p:nvPicPr>
          <p:cNvPr id="5" name="Picture 4" descr="2f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199" y="2452743"/>
            <a:ext cx="1441523" cy="957723"/>
          </a:xfrm>
          <a:prstGeom prst="rect">
            <a:avLst/>
          </a:prstGeom>
        </p:spPr>
      </p:pic>
      <p:pic>
        <p:nvPicPr>
          <p:cNvPr id="6" name="Picture 5" descr="sub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659" y="3905025"/>
            <a:ext cx="2218823" cy="90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177" y="2215335"/>
            <a:ext cx="3412244" cy="613927"/>
          </a:xfrm>
        </p:spPr>
        <p:txBody>
          <a:bodyPr/>
          <a:lstStyle/>
          <a:p>
            <a:r>
              <a:rPr lang="en-US" sz="3200" dirty="0" smtClean="0"/>
              <a:t>Conclusion</a:t>
            </a:r>
            <a:endParaRPr lang="en-US" sz="3200" dirty="0"/>
          </a:p>
        </p:txBody>
      </p:sp>
      <p:pic>
        <p:nvPicPr>
          <p:cNvPr id="4" name="Picture 3" descr="c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334" y="129092"/>
            <a:ext cx="4206240" cy="47871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stion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717" y="530037"/>
            <a:ext cx="3674184" cy="4124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817581" y="2302137"/>
            <a:ext cx="3076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Raleway" charset="0"/>
              </a:rPr>
              <a:t>Any</a:t>
            </a:r>
            <a:r>
              <a:rPr lang="en-US" sz="2800" b="1" dirty="0" smtClean="0">
                <a:solidFill>
                  <a:schemeClr val="bg1"/>
                </a:solidFill>
                <a:latin typeface="Raleway" charset="0"/>
              </a:rPr>
              <a:t> Questions?</a:t>
            </a:r>
            <a:endParaRPr lang="en-US" sz="2800" b="1" dirty="0">
              <a:solidFill>
                <a:schemeClr val="bg1"/>
              </a:solidFill>
              <a:latin typeface="Raleway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763792" y="2130015"/>
            <a:ext cx="6293223" cy="828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3200" dirty="0"/>
              <a:t>Thank </a:t>
            </a:r>
            <a:r>
              <a:rPr lang="en-IN" altLang="en-GB" sz="3200" dirty="0" smtClean="0"/>
              <a:t>You </a:t>
            </a:r>
            <a:r>
              <a:rPr lang="en-IN" altLang="en-GB" sz="3200" dirty="0" smtClean="0">
                <a:sym typeface="Wingdings" pitchFamily="2" charset="2"/>
              </a:rPr>
              <a:t></a:t>
            </a:r>
            <a:endParaRPr lang="en-IN" altLang="en-GB" sz="3200" dirty="0"/>
          </a:p>
        </p:txBody>
      </p:sp>
      <p:pic>
        <p:nvPicPr>
          <p:cNvPr id="5" name="Picture 4" descr="t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879" y="372000"/>
            <a:ext cx="3833085" cy="42880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1;p18"/>
          <p:cNvSpPr txBox="1"/>
          <p:nvPr/>
        </p:nvSpPr>
        <p:spPr>
          <a:xfrm>
            <a:off x="664903" y="497697"/>
            <a:ext cx="2508602" cy="5457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lt1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lt1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lt1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lt1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lt1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lt1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lt1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lt1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 panose="020B0503030101060003"/>
              <a:buNone/>
              <a:defRPr sz="3000" b="1" i="0" u="none" strike="noStrike" cap="none">
                <a:solidFill>
                  <a:schemeClr val="lt1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Raleway" panose="020B0503030101060003" charset="0"/>
                <a:cs typeface="Raleway" panose="020B0503030101060003" charset="0"/>
                <a:sym typeface="+mn-ea"/>
              </a:rPr>
              <a:t>Introduction</a:t>
            </a:r>
            <a:br>
              <a:rPr lang="en-US" sz="2800" dirty="0">
                <a:latin typeface="Raleway" panose="020B0503030101060003" charset="0"/>
                <a:cs typeface="Raleway" panose="020B0503030101060003" charset="0"/>
                <a:sym typeface="+mn-ea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2800" b="0" dirty="0">
                <a:latin typeface="Raleway" panose="020B0503030101060003" charset="0"/>
                <a:cs typeface="Raleway" panose="020B0503030101060003" charset="0"/>
              </a:rPr>
              <a:t/>
            </a:r>
            <a:br>
              <a:rPr lang="en-US" sz="2800" b="0" dirty="0">
                <a:latin typeface="Raleway" panose="020B0503030101060003" charset="0"/>
                <a:cs typeface="Raleway" panose="020B0503030101060003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800" b="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/>
            </a:r>
            <a:br>
              <a:rPr lang="en-GB" sz="2800" b="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GB" sz="2800" b="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/>
            </a:r>
            <a:br>
              <a:rPr lang="en-GB" sz="2800" b="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GB" sz="2800" b="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/>
            </a:r>
            <a:br>
              <a:rPr lang="en-GB" sz="2800" b="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GB" sz="2800" b="0" dirty="0">
                <a:latin typeface="Raleway" panose="020B0503030101060003" charset="0"/>
                <a:ea typeface="Arial" panose="020B0604020202020204"/>
                <a:cs typeface="Raleway" panose="020B0503030101060003" charset="0"/>
                <a:sym typeface="Arial" panose="020B0604020202020204"/>
              </a:rPr>
              <a:t/>
            </a:r>
            <a:br>
              <a:rPr lang="en-GB" sz="2800" b="0" dirty="0">
                <a:latin typeface="Raleway" panose="020B0503030101060003" charset="0"/>
                <a:ea typeface="Arial" panose="020B0604020202020204"/>
                <a:cs typeface="Raleway" panose="020B0503030101060003" charset="0"/>
                <a:sym typeface="Arial" panose="020B0604020202020204"/>
              </a:rPr>
            </a:br>
            <a:endParaRPr sz="2800" b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0"/>
          </a:p>
        </p:txBody>
      </p:sp>
      <p:sp>
        <p:nvSpPr>
          <p:cNvPr id="4" name="Text Box 3"/>
          <p:cNvSpPr txBox="1"/>
          <p:nvPr/>
        </p:nvSpPr>
        <p:spPr>
          <a:xfrm>
            <a:off x="824865" y="2105025"/>
            <a:ext cx="7715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Raleway" panose="020B0503030101060003" charset="0"/>
              <a:cs typeface="Raleway" panose="020B05030301010600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13186" y="1645922"/>
            <a:ext cx="44106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just">
              <a:buFont typeface="Wingdings" pitchFamily="2" charset="2"/>
              <a:buChar char="v"/>
            </a:pPr>
            <a:r>
              <a:rPr lang="en-US" sz="1800" b="1" dirty="0" smtClean="0">
                <a:solidFill>
                  <a:schemeClr val="bg1"/>
                </a:solidFill>
                <a:latin typeface="Raleway" charset="0"/>
              </a:rPr>
              <a:t>Brain chip</a:t>
            </a:r>
            <a:r>
              <a:rPr lang="en-US" sz="1800" dirty="0" smtClean="0">
                <a:solidFill>
                  <a:schemeClr val="bg1"/>
                </a:solidFill>
                <a:latin typeface="Raleway" charset="0"/>
              </a:rPr>
              <a:t>, also known as a </a:t>
            </a:r>
            <a:r>
              <a:rPr lang="en-US" sz="1800" b="1" dirty="0" smtClean="0">
                <a:solidFill>
                  <a:schemeClr val="bg1"/>
                </a:solidFill>
                <a:latin typeface="Raleway" charset="0"/>
              </a:rPr>
              <a:t>Neural chip </a:t>
            </a:r>
            <a:r>
              <a:rPr lang="en-US" sz="1800" dirty="0" smtClean="0">
                <a:solidFill>
                  <a:schemeClr val="bg1"/>
                </a:solidFill>
                <a:latin typeface="Raleway" charset="0"/>
              </a:rPr>
              <a:t>or </a:t>
            </a:r>
            <a:r>
              <a:rPr lang="en-US" sz="1800" b="1" dirty="0" err="1" smtClean="0">
                <a:solidFill>
                  <a:schemeClr val="bg1"/>
                </a:solidFill>
                <a:latin typeface="Raleway" charset="0"/>
              </a:rPr>
              <a:t>Neuro</a:t>
            </a:r>
            <a:r>
              <a:rPr lang="en-US" sz="1800" b="1" dirty="0" smtClean="0">
                <a:solidFill>
                  <a:schemeClr val="bg1"/>
                </a:solidFill>
                <a:latin typeface="Raleway" charset="0"/>
              </a:rPr>
              <a:t> chip,</a:t>
            </a:r>
            <a:r>
              <a:rPr lang="en-US" sz="1800" dirty="0" smtClean="0">
                <a:solidFill>
                  <a:schemeClr val="bg1"/>
                </a:solidFill>
                <a:latin typeface="Raleway" charset="0"/>
              </a:rPr>
              <a:t> is a technology designed to interface directly with the human brain. </a:t>
            </a:r>
          </a:p>
          <a:p>
            <a:pPr marL="457200" indent="-457200" algn="just"/>
            <a:endParaRPr lang="en-US" sz="1800" dirty="0" smtClean="0">
              <a:solidFill>
                <a:schemeClr val="bg1"/>
              </a:solidFill>
              <a:latin typeface="Raleway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1800" dirty="0" smtClean="0">
                <a:solidFill>
                  <a:schemeClr val="bg1"/>
                </a:solidFill>
                <a:latin typeface="Raleway" charset="0"/>
                <a:cs typeface="Raleway" panose="020B0503030101060003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Raleway" charset="0"/>
                <a:cs typeface="Raleway" panose="020B0503030101060003" charset="0"/>
              </a:rPr>
              <a:t>Elon</a:t>
            </a:r>
            <a:r>
              <a:rPr lang="en-US" sz="1800" dirty="0" smtClean="0">
                <a:solidFill>
                  <a:schemeClr val="bg1"/>
                </a:solidFill>
                <a:latin typeface="Raleway" charset="0"/>
                <a:cs typeface="Raleway" panose="020B0503030101060003" charset="0"/>
              </a:rPr>
              <a:t> Musk’s company </a:t>
            </a:r>
            <a:r>
              <a:rPr lang="en-US" sz="1800" dirty="0" err="1" smtClean="0">
                <a:solidFill>
                  <a:schemeClr val="bg1"/>
                </a:solidFill>
                <a:latin typeface="Raleway" charset="0"/>
                <a:cs typeface="Raleway" panose="020B0503030101060003" charset="0"/>
              </a:rPr>
              <a:t>Neuralink</a:t>
            </a:r>
            <a:r>
              <a:rPr lang="en-US" sz="1800" dirty="0" smtClean="0">
                <a:solidFill>
                  <a:schemeClr val="bg1"/>
                </a:solidFill>
                <a:latin typeface="Raleway" charset="0"/>
                <a:cs typeface="Raleway" panose="020B0503030101060003" charset="0"/>
              </a:rPr>
              <a:t> is one of the companies that is working on developing brain chips.</a:t>
            </a:r>
            <a:endParaRPr lang="en-US" sz="1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Raleway" charset="0"/>
              <a:cs typeface="Raleway" panose="020B0503030101060003" charset="0"/>
            </a:endParaRPr>
          </a:p>
        </p:txBody>
      </p:sp>
      <p:pic>
        <p:nvPicPr>
          <p:cNvPr id="6" name="Picture 5" descr="b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197" y="1054248"/>
            <a:ext cx="3710175" cy="322230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2398956" y="1527586"/>
            <a:ext cx="3560781" cy="1882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altLang="en-GB" sz="1800" b="0" dirty="0" smtClean="0">
                <a:solidFill>
                  <a:schemeClr val="bg1"/>
                </a:solidFill>
                <a:latin typeface="Raleway" charset="0"/>
              </a:rPr>
              <a:t>1. </a:t>
            </a:r>
            <a:r>
              <a:rPr lang="en-US" sz="1800" b="0" dirty="0" err="1" smtClean="0"/>
              <a:t>Neuralink</a:t>
            </a:r>
            <a:r>
              <a:rPr lang="en-US" sz="1800" b="0" dirty="0" smtClean="0"/>
              <a:t> Corporation?</a:t>
            </a:r>
            <a:br>
              <a:rPr lang="en-US" sz="1800" b="0" dirty="0" smtClean="0"/>
            </a:br>
            <a:r>
              <a:rPr lang="en-US" sz="1800" b="0" dirty="0" smtClean="0"/>
              <a:t/>
            </a:r>
            <a:br>
              <a:rPr lang="en-US" sz="1800" b="0" dirty="0" smtClean="0"/>
            </a:br>
            <a:r>
              <a:rPr lang="en-US" sz="1800" b="0" dirty="0" smtClean="0"/>
              <a:t>2. </a:t>
            </a:r>
            <a:r>
              <a:rPr lang="en-IN" altLang="en-GB" sz="1800" b="0" dirty="0" err="1" smtClean="0">
                <a:solidFill>
                  <a:schemeClr val="bg1"/>
                </a:solidFill>
                <a:latin typeface="Raleway" charset="0"/>
              </a:rPr>
              <a:t>Neuralink</a:t>
            </a:r>
            <a:r>
              <a:rPr lang="en-IN" altLang="en-GB" sz="1800" b="0" dirty="0" smtClean="0">
                <a:solidFill>
                  <a:schemeClr val="bg1"/>
                </a:solidFill>
                <a:latin typeface="Raleway" charset="0"/>
              </a:rPr>
              <a:t> (N1)  ?</a:t>
            </a:r>
            <a:br>
              <a:rPr lang="en-IN" altLang="en-GB" sz="1800" b="0" dirty="0" smtClean="0">
                <a:solidFill>
                  <a:schemeClr val="bg1"/>
                </a:solidFill>
                <a:latin typeface="Raleway" charset="0"/>
              </a:rPr>
            </a:br>
            <a:r>
              <a:rPr lang="en-IN" altLang="en-GB" sz="1400" b="0" dirty="0">
                <a:solidFill>
                  <a:schemeClr val="bg1"/>
                </a:solidFill>
                <a:latin typeface="Raleway" charset="0"/>
              </a:rPr>
              <a:t/>
            </a:r>
            <a:br>
              <a:rPr lang="en-IN" altLang="en-GB" sz="1400" b="0" dirty="0">
                <a:solidFill>
                  <a:schemeClr val="bg1"/>
                </a:solidFill>
                <a:latin typeface="Raleway" charset="0"/>
              </a:rPr>
            </a:br>
            <a:r>
              <a:rPr lang="en-IN" altLang="en-GB" sz="1800" b="0" dirty="0" smtClean="0">
                <a:solidFill>
                  <a:schemeClr val="bg1"/>
                </a:solidFill>
                <a:latin typeface="Raleway" charset="0"/>
              </a:rPr>
              <a:t>3.  R</a:t>
            </a:r>
            <a:r>
              <a:rPr lang="en-US" sz="1800" b="0" dirty="0" err="1" smtClean="0">
                <a:solidFill>
                  <a:schemeClr val="bg1"/>
                </a:solidFill>
                <a:latin typeface="Raleway" charset="0"/>
              </a:rPr>
              <a:t>obot</a:t>
            </a:r>
            <a:r>
              <a:rPr lang="en-US" sz="1800" b="0" dirty="0" smtClean="0">
                <a:solidFill>
                  <a:schemeClr val="bg1"/>
                </a:solidFill>
                <a:latin typeface="Raleway" charset="0"/>
              </a:rPr>
              <a:t> the "R1" ?</a:t>
            </a:r>
            <a:r>
              <a:rPr lang="en-US" sz="1400" b="0" dirty="0" smtClean="0">
                <a:solidFill>
                  <a:schemeClr val="bg1"/>
                </a:solidFill>
                <a:latin typeface="Raleway" charset="0"/>
              </a:rPr>
              <a:t/>
            </a:r>
            <a:br>
              <a:rPr lang="en-US" sz="1400" b="0" dirty="0" smtClean="0">
                <a:solidFill>
                  <a:schemeClr val="bg1"/>
                </a:solidFill>
                <a:latin typeface="Raleway" charset="0"/>
              </a:rPr>
            </a:br>
            <a:endParaRPr lang="en-IN" altLang="en-GB" sz="1400" b="0" dirty="0">
              <a:solidFill>
                <a:schemeClr val="bg1"/>
              </a:solidFill>
              <a:latin typeface="Raleway" charset="0"/>
            </a:endParaRPr>
          </a:p>
        </p:txBody>
      </p:sp>
      <p:pic>
        <p:nvPicPr>
          <p:cNvPr id="3" name="Picture 0" descr="neuralink-chip-cpu-5EYM3l0-60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8925" y="-420968"/>
            <a:ext cx="2575075" cy="2423235"/>
          </a:xfrm>
          <a:prstGeom prst="rect">
            <a:avLst/>
          </a:prstGeom>
          <a:noFill/>
        </p:spPr>
      </p:pic>
      <p:pic>
        <p:nvPicPr>
          <p:cNvPr id="2" name="Picture 1" descr="1200px-Neuralink_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615" y="3712023"/>
            <a:ext cx="2376170" cy="768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9398" y="537883"/>
            <a:ext cx="2592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Raleway" panose="020B0503030101060003" charset="0"/>
                <a:cs typeface="Raleway" panose="020B0503030101060003" charset="0"/>
                <a:sym typeface="+mn-ea"/>
              </a:rPr>
              <a:t>Neuralink</a:t>
            </a:r>
            <a:endParaRPr lang="en-US" b="1" dirty="0"/>
          </a:p>
        </p:txBody>
      </p:sp>
      <p:pic>
        <p:nvPicPr>
          <p:cNvPr id="6" name="Picture 5" descr="r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151" y="2939470"/>
            <a:ext cx="1562100" cy="1609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elon musk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396" y="3169482"/>
            <a:ext cx="2850776" cy="19740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50" y="429565"/>
            <a:ext cx="7688400" cy="689230"/>
          </a:xfrm>
        </p:spPr>
        <p:txBody>
          <a:bodyPr/>
          <a:lstStyle/>
          <a:p>
            <a:r>
              <a:rPr lang="en-US" sz="2800" dirty="0" smtClean="0">
                <a:solidFill>
                  <a:schemeClr val="bg2"/>
                </a:solidFill>
              </a:rPr>
              <a:t>Did </a:t>
            </a:r>
            <a:r>
              <a:rPr lang="en-US" sz="2800" dirty="0" smtClean="0">
                <a:solidFill>
                  <a:schemeClr val="bg1"/>
                </a:solidFill>
              </a:rPr>
              <a:t>you </a:t>
            </a:r>
            <a:r>
              <a:rPr lang="en-US" sz="2800" dirty="0" smtClean="0">
                <a:solidFill>
                  <a:schemeClr val="bg2"/>
                </a:solidFill>
              </a:rPr>
              <a:t>know?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729" y="2220951"/>
            <a:ext cx="2143125" cy="21431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753034" y="1678194"/>
            <a:ext cx="751959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Raleway" charset="0"/>
              </a:rPr>
              <a:t>Did you know that having a brain chip could allow someone who doesn't even have eyes to see for the first time ever?  </a:t>
            </a:r>
          </a:p>
          <a:p>
            <a:endParaRPr lang="en-US" sz="1600" dirty="0" smtClean="0">
              <a:solidFill>
                <a:schemeClr val="bg1"/>
              </a:solidFill>
              <a:latin typeface="Raleway" charset="0"/>
            </a:endParaRPr>
          </a:p>
          <a:p>
            <a:endParaRPr lang="en-US" sz="1600" dirty="0" smtClean="0">
              <a:solidFill>
                <a:schemeClr val="bg1"/>
              </a:solidFill>
              <a:latin typeface="Raleway" charset="0"/>
            </a:endParaRPr>
          </a:p>
          <a:p>
            <a:endParaRPr lang="en-US" dirty="0" smtClean="0">
              <a:latin typeface="Raleway" charset="0"/>
            </a:endParaRPr>
          </a:p>
          <a:p>
            <a:r>
              <a:rPr lang="en-US" b="1" dirty="0" smtClean="0">
                <a:latin typeface="Raleway" charset="0"/>
              </a:rPr>
              <a:t>So, this is what you need to know about brain chips:</a:t>
            </a:r>
          </a:p>
          <a:p>
            <a:endParaRPr lang="en-US" dirty="0" smtClean="0">
              <a:solidFill>
                <a:schemeClr val="bg1"/>
              </a:solidFill>
              <a:latin typeface="Raleway" charset="0"/>
            </a:endParaRPr>
          </a:p>
          <a:p>
            <a:r>
              <a:rPr lang="en-US" sz="1600" b="1" dirty="0" smtClean="0">
                <a:solidFill>
                  <a:schemeClr val="bg1"/>
                </a:solidFill>
                <a:latin typeface="Raleway" charset="0"/>
              </a:rPr>
              <a:t>-The Good              -The Bad                  - And the Ugly </a:t>
            </a:r>
          </a:p>
          <a:p>
            <a:endParaRPr lang="en-US" dirty="0" smtClean="0">
              <a:latin typeface="Raleway" charset="0"/>
            </a:endParaRPr>
          </a:p>
          <a:p>
            <a:endParaRPr lang="en-US" dirty="0">
              <a:latin typeface="Raleway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723" y="537142"/>
            <a:ext cx="7688400" cy="538623"/>
          </a:xfrm>
        </p:spPr>
        <p:txBody>
          <a:bodyPr/>
          <a:lstStyle/>
          <a:p>
            <a:r>
              <a:rPr lang="en-US" sz="2800" dirty="0" smtClean="0"/>
              <a:t>How?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60612" y="1409251"/>
            <a:ext cx="7745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00" b="1" dirty="0" smtClean="0">
              <a:solidFill>
                <a:schemeClr val="bg1"/>
              </a:solidFill>
              <a:latin typeface="Raleway" charset="0"/>
            </a:endParaRPr>
          </a:p>
          <a:p>
            <a:pPr algn="just"/>
            <a:endParaRPr lang="en-US" b="1" dirty="0" smtClean="0">
              <a:solidFill>
                <a:schemeClr val="bg1"/>
              </a:solidFill>
              <a:latin typeface="Raleway" charset="0"/>
            </a:endParaRPr>
          </a:p>
        </p:txBody>
      </p:sp>
      <p:pic>
        <p:nvPicPr>
          <p:cNvPr id="5" name="Picture 4" descr="ho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157" y="150609"/>
            <a:ext cx="1764254" cy="17642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1038113" y="2084230"/>
            <a:ext cx="68472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latin typeface="Raleway" charset="0"/>
              </a:rPr>
              <a:t>How a brain chip works?</a:t>
            </a:r>
          </a:p>
          <a:p>
            <a:endParaRPr lang="en-US" sz="1800" b="1" dirty="0" smtClean="0">
              <a:solidFill>
                <a:schemeClr val="bg1"/>
              </a:solidFill>
              <a:latin typeface="Raleway" charset="0"/>
            </a:endParaRPr>
          </a:p>
          <a:p>
            <a:r>
              <a:rPr lang="en-US" sz="1800" b="1" dirty="0" smtClean="0">
                <a:solidFill>
                  <a:schemeClr val="bg1"/>
                </a:solidFill>
                <a:latin typeface="Raleway" charset="0"/>
              </a:rPr>
              <a:t>OR</a:t>
            </a:r>
          </a:p>
          <a:p>
            <a:endParaRPr lang="en-US" sz="1800" b="1" dirty="0" smtClean="0">
              <a:solidFill>
                <a:schemeClr val="bg1"/>
              </a:solidFill>
              <a:latin typeface="Raleway" charset="0"/>
            </a:endParaRPr>
          </a:p>
          <a:p>
            <a:r>
              <a:rPr lang="en-US" sz="1800" b="1" dirty="0" smtClean="0">
                <a:solidFill>
                  <a:schemeClr val="bg1"/>
                </a:solidFill>
                <a:latin typeface="Raleway" charset="0"/>
              </a:rPr>
              <a:t>How brain implants are possible?</a:t>
            </a:r>
            <a:endParaRPr lang="en-US" sz="1800" dirty="0">
              <a:solidFill>
                <a:schemeClr val="bg1"/>
              </a:solidFill>
              <a:latin typeface="Raleway" charset="0"/>
            </a:endParaRPr>
          </a:p>
        </p:txBody>
      </p:sp>
      <p:pic>
        <p:nvPicPr>
          <p:cNvPr id="7" name="Picture 6" descr="g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611" y="2807749"/>
            <a:ext cx="3151992" cy="13369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0" descr="Neuralink-chi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8036">
            <a:off x="5929609" y="742278"/>
            <a:ext cx="2601206" cy="1071870"/>
          </a:xfrm>
          <a:prstGeom prst="rect">
            <a:avLst/>
          </a:prstGeom>
        </p:spPr>
      </p:pic>
      <p:sp>
        <p:nvSpPr>
          <p:cNvPr id="151" name="Google Shape;151;p20"/>
          <p:cNvSpPr txBox="1">
            <a:spLocks noGrp="1"/>
          </p:cNvSpPr>
          <p:nvPr>
            <p:ph type="ctrTitle"/>
          </p:nvPr>
        </p:nvSpPr>
        <p:spPr>
          <a:xfrm>
            <a:off x="740373" y="606687"/>
            <a:ext cx="7612380" cy="489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IN" sz="2800" dirty="0">
                <a:latin typeface="Raleway" panose="020B0503030101060003" charset="0"/>
                <a:cs typeface="Raleway" panose="020B0503030101060003" charset="0"/>
                <a:sym typeface="+mn-ea"/>
              </a:rPr>
              <a:t>The GOOD</a:t>
            </a:r>
            <a:endParaRPr lang="en-IN" altLang="en-US" sz="2800" dirty="0">
              <a:latin typeface="Raleway" panose="020B0503030101060003" charset="0"/>
              <a:cs typeface="Raleway" panose="020B0503030101060003" charset="0"/>
              <a:sym typeface="+mn-ea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1"/>
          </p:nvPr>
        </p:nvSpPr>
        <p:spPr>
          <a:xfrm>
            <a:off x="729595" y="2301045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" name="Text Box 1"/>
          <p:cNvSpPr txBox="1"/>
          <p:nvPr/>
        </p:nvSpPr>
        <p:spPr>
          <a:xfrm>
            <a:off x="684942" y="1409885"/>
            <a:ext cx="7824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</a:pPr>
            <a:r>
              <a:rPr sz="1800" b="1" dirty="0">
                <a:latin typeface="Raleway" charset="0"/>
                <a:cs typeface="Raleway" panose="020B0503030101060003" charset="0"/>
                <a:sym typeface="+mn-ea"/>
              </a:rPr>
              <a:t>The Neuralink N1: a real-world example of a </a:t>
            </a:r>
            <a:r>
              <a:rPr sz="1800" b="1">
                <a:latin typeface="Raleway" charset="0"/>
                <a:cs typeface="Raleway" panose="020B0503030101060003" charset="0"/>
                <a:sym typeface="+mn-ea"/>
              </a:rPr>
              <a:t>brain </a:t>
            </a:r>
            <a:r>
              <a:rPr sz="1800" b="1" smtClean="0">
                <a:latin typeface="Raleway" charset="0"/>
                <a:cs typeface="Raleway" panose="020B0503030101060003" charset="0"/>
                <a:sym typeface="+mn-ea"/>
              </a:rPr>
              <a:t>chip</a:t>
            </a:r>
            <a:r>
              <a:rPr lang="en-US" sz="1800" b="1" dirty="0" smtClean="0">
                <a:latin typeface="Raleway" charset="0"/>
                <a:cs typeface="Raleway" panose="020B0503030101060003" charset="0"/>
                <a:sym typeface="+mn-ea"/>
              </a:rPr>
              <a:t>:</a:t>
            </a:r>
          </a:p>
          <a:p>
            <a:pPr marL="457200" indent="-457200" algn="l">
              <a:lnSpc>
                <a:spcPct val="150000"/>
              </a:lnSpc>
            </a:pPr>
            <a:endParaRPr sz="700" b="1" smtClean="0">
              <a:latin typeface="Raleway" charset="0"/>
              <a:cs typeface="Raleway" panose="020B0503030101060003" charset="0"/>
              <a:sym typeface="+mn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Raleway" charset="0"/>
              </a:rPr>
              <a:t>Entire operation is done in less than 60 minutes.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1800" dirty="0">
              <a:latin typeface="Raleway" charset="0"/>
              <a:cs typeface="Raleway" panose="020B0503030101060003" charset="0"/>
              <a:sym typeface="+mn-ea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800" dirty="0">
                <a:latin typeface="Raleway" charset="0"/>
                <a:cs typeface="Raleway" panose="020B0503030101060003" charset="0"/>
                <a:sym typeface="+mn-ea"/>
              </a:rPr>
              <a:t>The invisibility and wireless charging of N1 from outside the </a:t>
            </a:r>
            <a:r>
              <a:rPr sz="1800">
                <a:latin typeface="Raleway" charset="0"/>
                <a:cs typeface="Raleway" panose="020B0503030101060003" charset="0"/>
                <a:sym typeface="+mn-ea"/>
              </a:rPr>
              <a:t>body</a:t>
            </a:r>
            <a:r>
              <a:rPr sz="1800" smtClean="0">
                <a:latin typeface="Raleway" charset="0"/>
                <a:cs typeface="Raleway" panose="020B0503030101060003" charset="0"/>
                <a:sym typeface="+mn-ea"/>
              </a:rPr>
              <a:t>.</a:t>
            </a:r>
            <a:endParaRPr lang="en-US" sz="1800" dirty="0" smtClean="0">
              <a:latin typeface="Raleway" charset="0"/>
              <a:cs typeface="Raleway" panose="020B0503030101060003" charset="0"/>
              <a:sym typeface="+mn-ea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 smtClean="0">
              <a:latin typeface="Raleway" charset="0"/>
              <a:cs typeface="Raleway" panose="020B0503030101060003" charset="0"/>
              <a:sym typeface="+mn-ea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800" smtClean="0">
                <a:latin typeface="Raleway" charset="0"/>
                <a:cs typeface="Raleway" panose="020B0503030101060003" charset="0"/>
                <a:sym typeface="+mn-ea"/>
              </a:rPr>
              <a:t>Two </a:t>
            </a:r>
            <a:r>
              <a:rPr sz="1800" dirty="0">
                <a:latin typeface="Raleway" charset="0"/>
                <a:cs typeface="Raleway" panose="020B0503030101060003" charset="0"/>
                <a:sym typeface="+mn-ea"/>
              </a:rPr>
              <a:t>main motivations for brain chips</a:t>
            </a:r>
            <a:r>
              <a:rPr sz="1800">
                <a:latin typeface="Raleway" charset="0"/>
                <a:cs typeface="Raleway" panose="020B0503030101060003" charset="0"/>
                <a:sym typeface="+mn-ea"/>
              </a:rPr>
              <a:t>: </a:t>
            </a:r>
            <a:endParaRPr lang="en-US" sz="1800" dirty="0" smtClean="0">
              <a:latin typeface="Raleway" charset="0"/>
              <a:cs typeface="Raleway" panose="020B0503030101060003" charset="0"/>
              <a:sym typeface="+mn-ea"/>
            </a:endParaRPr>
          </a:p>
          <a:p>
            <a:pPr marL="457200" indent="-457200" algn="l">
              <a:lnSpc>
                <a:spcPct val="150000"/>
              </a:lnSpc>
            </a:pPr>
            <a:r>
              <a:rPr lang="en-US" sz="1800" b="1" dirty="0" smtClean="0">
                <a:solidFill>
                  <a:srgbClr val="0070C0"/>
                </a:solidFill>
                <a:latin typeface="Raleway" charset="0"/>
                <a:cs typeface="Raleway" panose="020B0503030101060003" charset="0"/>
                <a:sym typeface="+mn-ea"/>
              </a:rPr>
              <a:t>	R</a:t>
            </a:r>
            <a:r>
              <a:rPr sz="1800" b="1" smtClean="0">
                <a:solidFill>
                  <a:srgbClr val="0070C0"/>
                </a:solidFill>
                <a:latin typeface="Raleway" charset="0"/>
                <a:cs typeface="Raleway" panose="020B0503030101060003" charset="0"/>
                <a:sym typeface="+mn-ea"/>
              </a:rPr>
              <a:t>estoration </a:t>
            </a:r>
            <a:r>
              <a:rPr sz="1800" b="1">
                <a:solidFill>
                  <a:srgbClr val="0070C0"/>
                </a:solidFill>
                <a:latin typeface="Raleway" charset="0"/>
                <a:cs typeface="Raleway" panose="020B0503030101060003" charset="0"/>
                <a:sym typeface="+mn-ea"/>
              </a:rPr>
              <a:t>and </a:t>
            </a:r>
            <a:r>
              <a:rPr lang="en-US" sz="1800" b="1" dirty="0" smtClean="0">
                <a:solidFill>
                  <a:srgbClr val="0070C0"/>
                </a:solidFill>
                <a:latin typeface="Raleway" charset="0"/>
                <a:cs typeface="Raleway" panose="020B0503030101060003" charset="0"/>
                <a:sym typeface="+mn-ea"/>
              </a:rPr>
              <a:t>E</a:t>
            </a:r>
            <a:r>
              <a:rPr sz="1800" b="1" smtClean="0">
                <a:solidFill>
                  <a:srgbClr val="0070C0"/>
                </a:solidFill>
                <a:latin typeface="Raleway" charset="0"/>
                <a:cs typeface="Raleway" panose="020B0503030101060003" charset="0"/>
                <a:sym typeface="+mn-ea"/>
              </a:rPr>
              <a:t>nhancement.</a:t>
            </a:r>
            <a:endParaRPr sz="1800" b="1" dirty="0">
              <a:solidFill>
                <a:srgbClr val="0070C0"/>
              </a:solidFill>
              <a:latin typeface="Raleway" charset="0"/>
              <a:cs typeface="Raleway" panose="020B0503030101060003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subTitle" idx="1"/>
          </p:nvPr>
        </p:nvSpPr>
        <p:spPr>
          <a:xfrm>
            <a:off x="729595" y="2301045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" name="Text Box 1"/>
          <p:cNvSpPr txBox="1"/>
          <p:nvPr/>
        </p:nvSpPr>
        <p:spPr>
          <a:xfrm>
            <a:off x="613186" y="1721224"/>
            <a:ext cx="57983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4" indent="-342900" algn="just">
              <a:buFont typeface="Arial" pitchFamily="34" charset="0"/>
              <a:buChar char="•"/>
            </a:pPr>
            <a:r>
              <a:rPr lang="en-US" sz="1800" dirty="0" smtClean="0">
                <a:latin typeface="Raleway" charset="0"/>
              </a:rPr>
              <a:t>Restoring vision to the blind and expanding human sensory capabilities.</a:t>
            </a:r>
          </a:p>
          <a:p>
            <a:pPr marL="342900" lvl="4" indent="-342900" algn="just">
              <a:buFont typeface="Arial" pitchFamily="34" charset="0"/>
              <a:buChar char="•"/>
            </a:pPr>
            <a:endParaRPr lang="en-US" sz="1800" dirty="0" smtClean="0">
              <a:latin typeface="Raleway" charset="0"/>
            </a:endParaRPr>
          </a:p>
          <a:p>
            <a:pPr marL="342900" lvl="4" indent="-342900" algn="just">
              <a:buFont typeface="Arial" pitchFamily="34" charset="0"/>
              <a:buChar char="•"/>
            </a:pPr>
            <a:endParaRPr lang="en-US" sz="1800" dirty="0" smtClean="0">
              <a:latin typeface="Raleway" charset="0"/>
            </a:endParaRPr>
          </a:p>
          <a:p>
            <a:pPr marL="342900" lvl="4" indent="-342900" algn="just">
              <a:buFont typeface="Arial" pitchFamily="34" charset="0"/>
              <a:buChar char="•"/>
            </a:pPr>
            <a:r>
              <a:rPr lang="en-US" sz="1800" dirty="0" smtClean="0">
                <a:latin typeface="Raleway" charset="0"/>
              </a:rPr>
              <a:t>Potential to cure paralysis, restoring mobility and independence. </a:t>
            </a:r>
            <a:r>
              <a:rPr lang="en-US" sz="1800" dirty="0" smtClean="0">
                <a:latin typeface="Raleway" charset="0"/>
                <a:cs typeface="Raleway" panose="020B0503030101060003" charset="0"/>
                <a:sym typeface="+mn-ea"/>
              </a:rPr>
              <a:t>Example of a pig's spinal cord experiment for curing paralysis.</a:t>
            </a:r>
          </a:p>
        </p:txBody>
      </p:sp>
      <p:sp>
        <p:nvSpPr>
          <p:cNvPr id="8" name="Google Shape;151;p20"/>
          <p:cNvSpPr txBox="1">
            <a:spLocks/>
          </p:cNvSpPr>
          <p:nvPr/>
        </p:nvSpPr>
        <p:spPr>
          <a:xfrm>
            <a:off x="740373" y="606687"/>
            <a:ext cx="7612380" cy="48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2"/>
              </a:buClr>
              <a:buSzPts val="4000"/>
            </a:pPr>
            <a:r>
              <a:rPr kumimoji="0" lang="en-I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Raleway" panose="020B0503030101060003" charset="0"/>
                <a:ea typeface="Raleway" panose="020B0503030101060003"/>
                <a:cs typeface="Raleway" panose="020B0503030101060003" charset="0"/>
                <a:sym typeface="+mn-ea"/>
              </a:rPr>
              <a:t>The GOOD: </a:t>
            </a:r>
            <a:r>
              <a:rPr lang="en-US" sz="2400" b="1" dirty="0" smtClean="0">
                <a:solidFill>
                  <a:srgbClr val="0070C0"/>
                </a:solidFill>
                <a:latin typeface="Raleway" charset="0"/>
                <a:cs typeface="Raleway" panose="020B0503030101060003" charset="0"/>
                <a:sym typeface="+mn-ea"/>
              </a:rPr>
              <a:t>Restoration </a:t>
            </a:r>
            <a:endParaRPr kumimoji="0" lang="en-I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Raleway" panose="020B0503030101060003" charset="0"/>
              <a:ea typeface="Raleway" panose="020B0503030101060003"/>
              <a:cs typeface="Raleway" panose="020B0503030101060003" charset="0"/>
              <a:sym typeface="+mn-ea"/>
            </a:endParaRPr>
          </a:p>
        </p:txBody>
      </p:sp>
      <p:pic>
        <p:nvPicPr>
          <p:cNvPr id="11" name="Picture 10" descr="p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19" y="2872292"/>
            <a:ext cx="2388198" cy="1581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blin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11" y="763793"/>
            <a:ext cx="2635624" cy="19471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subTitle" idx="1"/>
          </p:nvPr>
        </p:nvSpPr>
        <p:spPr>
          <a:xfrm>
            <a:off x="729595" y="2301045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" name="Text Box 1"/>
          <p:cNvSpPr txBox="1"/>
          <p:nvPr/>
        </p:nvSpPr>
        <p:spPr>
          <a:xfrm>
            <a:off x="494851" y="1366854"/>
            <a:ext cx="476563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4" indent="-342900" algn="just">
              <a:buFont typeface="Arial" pitchFamily="34" charset="0"/>
              <a:buChar char="•"/>
            </a:pPr>
            <a:r>
              <a:rPr lang="en-US" sz="1800" dirty="0" smtClean="0">
                <a:latin typeface="Raleway" panose="020B0503030101060003" charset="0"/>
                <a:sym typeface="+mn-ea"/>
              </a:rPr>
              <a:t>N</a:t>
            </a:r>
            <a:r>
              <a:rPr lang="en-US" sz="1800" dirty="0" smtClean="0">
                <a:latin typeface="Raleway" panose="020B0503030101060003" charset="0"/>
                <a:cs typeface="Raleway" panose="020B0503030101060003" charset="0"/>
                <a:sym typeface="+mn-ea"/>
              </a:rPr>
              <a:t>ext-gen N2 chip.</a:t>
            </a:r>
          </a:p>
          <a:p>
            <a:pPr marL="342900" lvl="4" indent="-342900" algn="just">
              <a:buFont typeface="Arial" pitchFamily="34" charset="0"/>
              <a:buChar char="•"/>
            </a:pPr>
            <a:endParaRPr lang="en-US" sz="1800" dirty="0" smtClean="0">
              <a:latin typeface="Raleway" panose="020B0503030101060003" charset="0"/>
              <a:cs typeface="Raleway" panose="020B0503030101060003" charset="0"/>
              <a:sym typeface="+mn-ea"/>
            </a:endParaRPr>
          </a:p>
          <a:p>
            <a:pPr marL="342900" lvl="4" indent="-342900" algn="just">
              <a:buFont typeface="Arial" pitchFamily="34" charset="0"/>
              <a:buChar char="•"/>
            </a:pPr>
            <a:r>
              <a:rPr lang="en-US" sz="1800" dirty="0" smtClean="0">
                <a:latin typeface="Raleway" panose="020B0503030101060003" charset="0"/>
                <a:cs typeface="Raleway" panose="020B0503030101060003" charset="0"/>
                <a:sym typeface="+mn-ea"/>
              </a:rPr>
              <a:t>Improving clarity, zooming ability, and more advanced functions.</a:t>
            </a:r>
          </a:p>
          <a:p>
            <a:pPr marL="342900" lvl="4" indent="-342900" algn="just">
              <a:buFont typeface="Arial" pitchFamily="34" charset="0"/>
              <a:buChar char="•"/>
            </a:pPr>
            <a:endParaRPr lang="en-US" sz="1800" dirty="0" smtClean="0">
              <a:latin typeface="Raleway" panose="020B0503030101060003" charset="0"/>
              <a:cs typeface="Raleway" panose="020B0503030101060003" charset="0"/>
              <a:sym typeface="+mn-ea"/>
            </a:endParaRPr>
          </a:p>
          <a:p>
            <a:pPr marL="342900" lvl="4" indent="-342900" algn="just">
              <a:buFont typeface="Arial" pitchFamily="34" charset="0"/>
              <a:buChar char="•"/>
            </a:pPr>
            <a:r>
              <a:rPr lang="en-US" sz="1800" dirty="0" smtClean="0">
                <a:latin typeface="Raleway" panose="020B0503030101060003" charset="0"/>
                <a:cs typeface="Raleway" panose="020B0503030101060003" charset="0"/>
                <a:sym typeface="+mn-ea"/>
              </a:rPr>
              <a:t>Possibility of advanced communication and functions like internal picture storage, mood control.</a:t>
            </a:r>
          </a:p>
          <a:p>
            <a:pPr marL="342900" lvl="4" indent="-342900" algn="just">
              <a:buFont typeface="Arial" pitchFamily="34" charset="0"/>
              <a:buChar char="•"/>
            </a:pPr>
            <a:endParaRPr lang="en-US" sz="1800" dirty="0" smtClean="0">
              <a:latin typeface="Raleway" panose="020B0503030101060003" charset="0"/>
              <a:cs typeface="Raleway" panose="020B0503030101060003" charset="0"/>
              <a:sym typeface="+mn-ea"/>
            </a:endParaRPr>
          </a:p>
          <a:p>
            <a:pPr marL="342900" lvl="4" indent="-342900" algn="just">
              <a:buFont typeface="Arial" pitchFamily="34" charset="0"/>
              <a:buChar char="•"/>
            </a:pPr>
            <a:r>
              <a:rPr lang="en-US" sz="1800" dirty="0" smtClean="0">
                <a:latin typeface="Raleway" panose="020B0503030101060003" charset="0"/>
                <a:cs typeface="Raleway" panose="020B0503030101060003" charset="0"/>
                <a:sym typeface="+mn-ea"/>
              </a:rPr>
              <a:t>The potential of digital resurrection after death.</a:t>
            </a:r>
          </a:p>
          <a:p>
            <a:pPr lvl="4" algn="just">
              <a:buFont typeface="Arial" pitchFamily="34" charset="0"/>
              <a:buChar char="•"/>
            </a:pPr>
            <a:endParaRPr lang="en-US" dirty="0" smtClean="0"/>
          </a:p>
        </p:txBody>
      </p:sp>
      <p:sp>
        <p:nvSpPr>
          <p:cNvPr id="8" name="Google Shape;151;p20"/>
          <p:cNvSpPr txBox="1">
            <a:spLocks/>
          </p:cNvSpPr>
          <p:nvPr/>
        </p:nvSpPr>
        <p:spPr>
          <a:xfrm>
            <a:off x="740373" y="606687"/>
            <a:ext cx="7612380" cy="48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2"/>
              </a:buClr>
              <a:buSzPts val="4000"/>
            </a:pPr>
            <a:r>
              <a:rPr kumimoji="0" lang="en-I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Raleway" panose="020B0503030101060003" charset="0"/>
                <a:ea typeface="Raleway" panose="020B0503030101060003"/>
                <a:cs typeface="Raleway" panose="020B0503030101060003" charset="0"/>
                <a:sym typeface="+mn-ea"/>
              </a:rPr>
              <a:t>The GOOD: </a:t>
            </a:r>
            <a:r>
              <a:rPr lang="en-US" sz="2400" b="1" dirty="0" smtClean="0">
                <a:solidFill>
                  <a:srgbClr val="0070C0"/>
                </a:solidFill>
                <a:latin typeface="Raleway" charset="0"/>
                <a:cs typeface="Raleway" panose="020B0503030101060003" charset="0"/>
                <a:sym typeface="+mn-ea"/>
              </a:rPr>
              <a:t>Enhancement.</a:t>
            </a:r>
            <a:endParaRPr kumimoji="0" lang="en-I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Raleway" panose="020B0503030101060003" charset="0"/>
              <a:ea typeface="Raleway" panose="020B0503030101060003"/>
              <a:cs typeface="Raleway" panose="020B0503030101060003" charset="0"/>
              <a:sym typeface="+mn-ea"/>
            </a:endParaRPr>
          </a:p>
        </p:txBody>
      </p:sp>
      <p:pic>
        <p:nvPicPr>
          <p:cNvPr id="7" name="Picture 6" descr="fu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942" y="408791"/>
            <a:ext cx="3314025" cy="2076225"/>
          </a:xfrm>
          <a:prstGeom prst="rect">
            <a:avLst/>
          </a:prstGeom>
        </p:spPr>
      </p:pic>
      <p:pic>
        <p:nvPicPr>
          <p:cNvPr id="9" name="Picture 8" descr="resurructio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397" y="2646381"/>
            <a:ext cx="3344844" cy="2077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dfn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">
            <a:off x="7070677" y="3608975"/>
            <a:ext cx="1268315" cy="1284427"/>
          </a:xfrm>
          <a:prstGeom prst="rect">
            <a:avLst/>
          </a:prstGeom>
        </p:spPr>
      </p:pic>
      <p:pic>
        <p:nvPicPr>
          <p:cNvPr id="4" name="Picture 0"/>
          <p:cNvPicPr>
            <a:picLocks noChangeAspect="1"/>
          </p:cNvPicPr>
          <p:nvPr/>
        </p:nvPicPr>
        <p:blipFill>
          <a:blip r:embed="rId4"/>
          <a:srcRect b="64545"/>
          <a:stretch>
            <a:fillRect/>
          </a:stretch>
        </p:blipFill>
        <p:spPr>
          <a:xfrm>
            <a:off x="4367604" y="0"/>
            <a:ext cx="4776396" cy="1463040"/>
          </a:xfrm>
          <a:prstGeom prst="rect">
            <a:avLst/>
          </a:prstGeom>
        </p:spPr>
      </p:pic>
      <p:sp>
        <p:nvSpPr>
          <p:cNvPr id="151" name="Google Shape;151;p20"/>
          <p:cNvSpPr txBox="1">
            <a:spLocks noGrp="1"/>
          </p:cNvSpPr>
          <p:nvPr>
            <p:ph type="ctrTitle"/>
          </p:nvPr>
        </p:nvSpPr>
        <p:spPr>
          <a:xfrm>
            <a:off x="708100" y="509868"/>
            <a:ext cx="7612380" cy="489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Arial" panose="020B0604020202020204" pitchFamily="34" charset="0"/>
            </a:pPr>
            <a:r>
              <a:rPr lang="en-IN" sz="2800" dirty="0">
                <a:latin typeface="Raleway" panose="020B0503030101060003" charset="0"/>
                <a:cs typeface="Raleway" panose="020B0503030101060003" charset="0"/>
                <a:sym typeface="+mn-ea"/>
              </a:rPr>
              <a:t>The </a:t>
            </a:r>
            <a:r>
              <a:rPr lang="en-IN" sz="2800" dirty="0" smtClean="0">
                <a:latin typeface="Raleway" panose="020B0503030101060003" charset="0"/>
                <a:cs typeface="Raleway" panose="020B0503030101060003" charset="0"/>
                <a:sym typeface="+mn-ea"/>
              </a:rPr>
              <a:t>BAD:</a:t>
            </a:r>
            <a:endParaRPr lang="en-IN" altLang="en-US" sz="2800" dirty="0">
              <a:latin typeface="Raleway" panose="020B0503030101060003" charset="0"/>
              <a:cs typeface="Raleway" panose="020B0503030101060003" charset="0"/>
              <a:sym typeface="+mn-ea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1"/>
          </p:nvPr>
        </p:nvSpPr>
        <p:spPr>
          <a:xfrm>
            <a:off x="729595" y="2301045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" name="Text Box 1"/>
          <p:cNvSpPr txBox="1"/>
          <p:nvPr/>
        </p:nvSpPr>
        <p:spPr>
          <a:xfrm>
            <a:off x="760243" y="1549100"/>
            <a:ext cx="56835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800" dirty="0" smtClean="0">
                <a:latin typeface="Raleway" charset="0"/>
              </a:rPr>
              <a:t>E</a:t>
            </a:r>
            <a:r>
              <a:rPr sz="1800" smtClean="0">
                <a:latin typeface="Raleway" charset="0"/>
                <a:cs typeface="Raleway" panose="020B0503030101060003" charset="0"/>
                <a:sym typeface="+mn-ea"/>
              </a:rPr>
              <a:t>thical </a:t>
            </a:r>
            <a:r>
              <a:rPr sz="1800" dirty="0">
                <a:latin typeface="Raleway" charset="0"/>
                <a:cs typeface="Raleway" panose="020B0503030101060003" charset="0"/>
                <a:sym typeface="+mn-ea"/>
              </a:rPr>
              <a:t>concerns due to extensive testing </a:t>
            </a:r>
            <a:r>
              <a:rPr sz="1800">
                <a:latin typeface="Raleway" charset="0"/>
                <a:cs typeface="Raleway" panose="020B0503030101060003" charset="0"/>
                <a:sym typeface="+mn-ea"/>
              </a:rPr>
              <a:t>on </a:t>
            </a:r>
            <a:r>
              <a:rPr sz="1800" smtClean="0">
                <a:latin typeface="Raleway" charset="0"/>
                <a:cs typeface="Raleway" panose="020B0503030101060003" charset="0"/>
                <a:sym typeface="+mn-ea"/>
              </a:rPr>
              <a:t>animals.</a:t>
            </a:r>
            <a:endParaRPr lang="en-US" sz="1800" dirty="0" smtClean="0">
              <a:latin typeface="Raleway" charset="0"/>
              <a:cs typeface="Raleway" panose="020B0503030101060003" charset="0"/>
              <a:sym typeface="+mn-ea"/>
            </a:endParaRPr>
          </a:p>
          <a:p>
            <a:pPr marL="342900" indent="-342900" algn="just">
              <a:buAutoNum type="arabicPeriod"/>
            </a:pPr>
            <a:endParaRPr lang="en-US" sz="1800" dirty="0" smtClean="0">
              <a:latin typeface="Raleway" charset="0"/>
              <a:cs typeface="Raleway" panose="020B0503030101060003" charset="0"/>
              <a:sym typeface="+mn-ea"/>
            </a:endParaRPr>
          </a:p>
          <a:p>
            <a:pPr marL="342900" indent="-342900" algn="just">
              <a:buAutoNum type="arabicPeriod"/>
            </a:pPr>
            <a:r>
              <a:rPr lang="en-US" sz="1800" dirty="0" smtClean="0">
                <a:latin typeface="Raleway" charset="0"/>
                <a:cs typeface="Raleway" panose="020B0503030101060003" charset="0"/>
                <a:sym typeface="+mn-ea"/>
              </a:rPr>
              <a:t>N</a:t>
            </a:r>
            <a:r>
              <a:rPr sz="1800" smtClean="0">
                <a:latin typeface="Raleway" charset="0"/>
                <a:cs typeface="Raleway" panose="020B0503030101060003" charset="0"/>
                <a:sym typeface="+mn-ea"/>
              </a:rPr>
              <a:t>euralink's </a:t>
            </a:r>
            <a:r>
              <a:rPr sz="1800" dirty="0">
                <a:latin typeface="Raleway" charset="0"/>
                <a:cs typeface="Raleway" panose="020B0503030101060003" charset="0"/>
                <a:sym typeface="+mn-ea"/>
              </a:rPr>
              <a:t>potential violation in terms of hazardous pathogen </a:t>
            </a:r>
            <a:r>
              <a:rPr sz="1800">
                <a:latin typeface="Raleway" charset="0"/>
                <a:cs typeface="Raleway" panose="020B0503030101060003" charset="0"/>
                <a:sym typeface="+mn-ea"/>
              </a:rPr>
              <a:t>transportation</a:t>
            </a:r>
            <a:r>
              <a:rPr sz="1800" smtClean="0">
                <a:latin typeface="Raleway" charset="0"/>
                <a:cs typeface="Raleway" panose="020B0503030101060003" charset="0"/>
                <a:sym typeface="+mn-ea"/>
              </a:rPr>
              <a:t>.</a:t>
            </a:r>
            <a:r>
              <a:rPr lang="en-US" sz="1800" dirty="0" smtClean="0">
                <a:latin typeface="Raleway" charset="0"/>
                <a:cs typeface="Raleway" panose="020B0503030101060003" charset="0"/>
                <a:sym typeface="+mn-ea"/>
              </a:rPr>
              <a:t> </a:t>
            </a:r>
          </a:p>
          <a:p>
            <a:pPr marL="342900" indent="-342900" algn="just">
              <a:buAutoNum type="arabicPeriod"/>
            </a:pPr>
            <a:endParaRPr lang="en-US" sz="1800" dirty="0" smtClean="0">
              <a:latin typeface="Raleway" charset="0"/>
              <a:cs typeface="Raleway" panose="020B0503030101060003" charset="0"/>
              <a:sym typeface="+mn-ea"/>
            </a:endParaRPr>
          </a:p>
          <a:p>
            <a:pPr marL="342900" indent="-342900" algn="just">
              <a:buAutoNum type="arabicPeriod"/>
            </a:pPr>
            <a:r>
              <a:rPr sz="1800" smtClean="0">
                <a:latin typeface="Raleway" charset="0"/>
                <a:cs typeface="Raleway" panose="020B0503030101060003" charset="0"/>
                <a:sym typeface="+mn-ea"/>
              </a:rPr>
              <a:t>The </a:t>
            </a:r>
            <a:r>
              <a:rPr sz="1800" dirty="0">
                <a:latin typeface="Raleway" charset="0"/>
                <a:cs typeface="Raleway" panose="020B0503030101060003" charset="0"/>
                <a:sym typeface="+mn-ea"/>
              </a:rPr>
              <a:t>importance of FDA approval for human trials and its </a:t>
            </a:r>
            <a:r>
              <a:rPr sz="1800">
                <a:latin typeface="Raleway" charset="0"/>
                <a:cs typeface="Raleway" panose="020B0503030101060003" charset="0"/>
                <a:sym typeface="+mn-ea"/>
              </a:rPr>
              <a:t>implications</a:t>
            </a:r>
            <a:r>
              <a:rPr sz="1800" smtClean="0">
                <a:latin typeface="Raleway" charset="0"/>
                <a:cs typeface="Raleway" panose="020B0503030101060003" charset="0"/>
                <a:sym typeface="+mn-ea"/>
              </a:rPr>
              <a:t>.</a:t>
            </a:r>
            <a:r>
              <a:rPr lang="en-US" sz="1800" dirty="0" smtClean="0">
                <a:latin typeface="Raleway" charset="0"/>
              </a:rPr>
              <a:t> </a:t>
            </a:r>
          </a:p>
          <a:p>
            <a:pPr marL="342900" indent="-342900" algn="just">
              <a:buAutoNum type="arabicPeriod"/>
            </a:pPr>
            <a:endParaRPr lang="en-US" sz="1800" dirty="0" smtClean="0">
              <a:latin typeface="Raleway" charset="0"/>
            </a:endParaRPr>
          </a:p>
          <a:p>
            <a:pPr marL="342900" indent="-342900" algn="just"/>
            <a:r>
              <a:rPr lang="en-US" sz="1800" dirty="0" smtClean="0">
                <a:latin typeface="Raleway" charset="0"/>
              </a:rPr>
              <a:t>	Future of our entire species rests on this decision by the FDA?</a:t>
            </a:r>
            <a:endParaRPr sz="1800" dirty="0">
              <a:latin typeface="Raleway" charset="0"/>
              <a:cs typeface="Raleway" panose="020B0503030101060003" charset="0"/>
              <a:sym typeface="+mn-ea"/>
            </a:endParaRPr>
          </a:p>
        </p:txBody>
      </p:sp>
      <p:pic>
        <p:nvPicPr>
          <p:cNvPr id="7" name="Picture 6" descr="warning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101" y="1957892"/>
            <a:ext cx="1332226" cy="11485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50"/>
    </mc:Choice>
    <mc:Fallback>
      <p:transition spd="med"/>
    </mc:Fallback>
  </mc:AlternateContent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320</Words>
  <Application>WPS Presentation</Application>
  <PresentationFormat>On-screen Show (16:9)</PresentationFormat>
  <Paragraphs>69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Raleway</vt:lpstr>
      <vt:lpstr>Times New Roman</vt:lpstr>
      <vt:lpstr>Wingdings</vt:lpstr>
      <vt:lpstr>Lato</vt:lpstr>
      <vt:lpstr>Streamline</vt:lpstr>
      <vt:lpstr>Slide 1</vt:lpstr>
      <vt:lpstr>Slide 2</vt:lpstr>
      <vt:lpstr>1. Neuralink Corporation?  2. Neuralink (N1)  ?  3.  Robot the "R1" ? </vt:lpstr>
      <vt:lpstr>Did you know?</vt:lpstr>
      <vt:lpstr>How?</vt:lpstr>
      <vt:lpstr>The GOOD</vt:lpstr>
      <vt:lpstr>Slide 7</vt:lpstr>
      <vt:lpstr>Slide 8</vt:lpstr>
      <vt:lpstr>The BAD:</vt:lpstr>
      <vt:lpstr>The UGLY</vt:lpstr>
      <vt:lpstr>Conclusion</vt:lpstr>
      <vt:lpstr>Slide 12</vt:lpstr>
      <vt:lpstr>Thank You 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Vehicle &amp;_x000d_Its Future</dc:title>
  <dc:creator>DEVIKA RAVI</dc:creator>
  <cp:lastModifiedBy>91828</cp:lastModifiedBy>
  <cp:revision>103</cp:revision>
  <dcterms:created xsi:type="dcterms:W3CDTF">2022-12-22T21:21:00Z</dcterms:created>
  <dcterms:modified xsi:type="dcterms:W3CDTF">2023-07-04T18:24:56Z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DB241A36AC5746BCACC890E2B07D05C8</vt:lpwstr>
  </property>
  <property fmtid="{D5CDD505-2E9C-101B-9397-08002B2CF9AE}" pid="3" name="KSOProductBuildVer">
    <vt:lpwstr>1033-11.2.0.11537</vt:lpwstr>
  </property>
</Properties>
</file>